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828800"/>
            <a:ext cx="94183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6800" b="1">
                <a:solidFill>
                  <a:srgbClr val="D4A853"/>
                </a:solidFill>
                <a:latin typeface="微软雅黑"/>
              </a:defRPr>
            </a:pPr>
            <a:r>
              <a:t>老板如何上AI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3108960"/>
            <a:ext cx="9418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上AI的步骤，一开始就想错了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02336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想要做好做强的老板都知道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566928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8A6E2E"/>
                </a:solidFill>
                <a:latin typeface="微软雅黑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698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这套逻辑听着顺，但全错了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463040"/>
            <a:ext cx="68580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很多老板上AI是这么干的：</a:t>
            </a:r>
          </a:p>
          <a:p>
            <a:pPr algn="l">
              <a:spcAft>
                <a:spcPts val="800"/>
              </a:spcAft>
              <a:defRPr sz="6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800"/>
              </a:spcAft>
              <a:defRPr sz="3200" b="0">
                <a:solidFill>
                  <a:srgbClr val="DADAE2"/>
                </a:solidFill>
                <a:latin typeface="微软雅黑"/>
              </a:defRPr>
            </a:pPr>
            <a:r>
              <a:t>① 先把业务流程全画出来</a:t>
            </a:r>
          </a:p>
          <a:p>
            <a:pPr algn="l">
              <a:spcAft>
                <a:spcPts val="800"/>
              </a:spcAft>
              <a:defRPr sz="3200" b="0">
                <a:solidFill>
                  <a:srgbClr val="DADAE2"/>
                </a:solidFill>
                <a:latin typeface="微软雅黑"/>
              </a:defRPr>
            </a:pPr>
            <a:r>
              <a:t>② 看哪个环节AI能干→交给AI，不能干→砍掉或留给人</a:t>
            </a:r>
          </a:p>
          <a:p>
            <a:pPr algn="l">
              <a:spcAft>
                <a:spcPts val="800"/>
              </a:spcAft>
              <a:defRPr sz="3200" b="0">
                <a:solidFill>
                  <a:srgbClr val="DADAE2"/>
                </a:solidFill>
                <a:latin typeface="微软雅黑"/>
              </a:defRPr>
            </a:pPr>
            <a:r>
              <a:t>③ 算投入产出比，看AI比人工省了多少</a:t>
            </a:r>
          </a:p>
          <a:p>
            <a:pPr algn="l">
              <a:spcAft>
                <a:spcPts val="800"/>
              </a:spcAft>
              <a:defRPr sz="3200" b="0">
                <a:solidFill>
                  <a:srgbClr val="DADAE2"/>
                </a:solidFill>
                <a:latin typeface="微软雅黑"/>
              </a:defRPr>
            </a:pPr>
            <a:r>
              <a:t>④ 把单点AI串成全流程AI</a:t>
            </a:r>
          </a:p>
          <a:p>
            <a:pPr algn="l">
              <a:spcAft>
                <a:spcPts val="800"/>
              </a:spcAft>
              <a:defRPr sz="10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800"/>
              </a:spcAft>
              <a:defRPr sz="3000" b="1">
                <a:solidFill>
                  <a:srgbClr val="FFF3D6"/>
                </a:solidFill>
                <a:latin typeface="微软雅黑"/>
              </a:defRPr>
            </a:pPr>
            <a:r>
              <a:t>这套方法在互联网ERP时代是对的</a:t>
            </a:r>
          </a:p>
          <a:p>
            <a:pPr algn="l">
              <a:spcAft>
                <a:spcPts val="800"/>
              </a:spcAft>
              <a:defRPr sz="3400" b="1">
                <a:solidFill>
                  <a:srgbClr val="EF4444"/>
                </a:solidFill>
                <a:latin typeface="微软雅黑"/>
              </a:defRPr>
            </a:pPr>
            <a:r>
              <a:t>但AI时代完全不一样</a:t>
            </a:r>
          </a:p>
        </p:txBody>
      </p:sp>
      <p:sp>
        <p:nvSpPr>
          <p:cNvPr id="4" name="Rectangle 3"/>
          <p:cNvSpPr/>
          <p:nvPr/>
        </p:nvSpPr>
        <p:spPr>
          <a:xfrm>
            <a:off x="8046720" y="1828800"/>
            <a:ext cx="3657600" cy="228600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412480" y="20116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EF4444"/>
                </a:solidFill>
                <a:latin typeface="微软雅黑"/>
              </a:defRPr>
            </a:pPr>
            <a:r>
              <a:t>⚠  核心问题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12480" y="2651760"/>
            <a:ext cx="29260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D4A853"/>
                </a:solidFill>
                <a:latin typeface="微软雅黑"/>
              </a:defRPr>
            </a:pPr>
            <a:r>
              <a:t>AI的能力边界</a:t>
            </a:r>
            <a:br/>
            <a:r>
              <a:t>是动态的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ERP时代的四步法，AI时代全错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280160"/>
            <a:ext cx="53035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  <a:defRPr sz="3600" b="1">
                <a:solidFill>
                  <a:srgbClr val="D4A853"/>
                </a:solidFill>
                <a:latin typeface="微软雅黑"/>
              </a:defRPr>
            </a:pPr>
            <a:r>
              <a:t>第一步</a:t>
            </a:r>
          </a:p>
          <a:p>
            <a:pPr algn="l">
              <a:spcAft>
                <a:spcPts val="800"/>
              </a:spcAft>
              <a:defRPr sz="4000" b="1">
                <a:solidFill>
                  <a:srgbClr val="FAFAFF"/>
                </a:solidFill>
                <a:latin typeface="微软雅黑"/>
              </a:defRPr>
            </a:pPr>
            <a:r>
              <a:t>画流程</a:t>
            </a:r>
          </a:p>
          <a:p>
            <a:pPr algn="l">
              <a:spcAft>
                <a:spcPts val="800"/>
              </a:spcAft>
              <a:defRPr sz="3000" b="0">
                <a:solidFill>
                  <a:srgbClr val="DADAE2"/>
                </a:solidFill>
                <a:latin typeface="微软雅黑"/>
              </a:defRPr>
            </a:pPr>
            <a:r>
              <a:t>把业务流程全画出来</a:t>
            </a:r>
          </a:p>
          <a:p>
            <a:pPr algn="l">
              <a:spcAft>
                <a:spcPts val="800"/>
              </a:spcAft>
              <a:defRPr sz="2800" b="0">
                <a:solidFill>
                  <a:srgbClr val="EF4444"/>
                </a:solidFill>
                <a:latin typeface="微软雅黑"/>
              </a:defRPr>
            </a:pPr>
            <a:r>
              <a:t>静态梳理，画完就过时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9360" y="1280160"/>
            <a:ext cx="53035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  <a:defRPr sz="3600" b="1">
                <a:solidFill>
                  <a:srgbClr val="D4A853"/>
                </a:solidFill>
                <a:latin typeface="微软雅黑"/>
              </a:defRPr>
            </a:pPr>
            <a:r>
              <a:t>第二步</a:t>
            </a:r>
          </a:p>
          <a:p>
            <a:pPr algn="l">
              <a:spcAft>
                <a:spcPts val="800"/>
              </a:spcAft>
              <a:defRPr sz="4000" b="1">
                <a:solidFill>
                  <a:srgbClr val="FAFAFF"/>
                </a:solidFill>
                <a:latin typeface="微软雅黑"/>
              </a:defRPr>
            </a:pPr>
            <a:r>
              <a:t>配AI</a:t>
            </a:r>
          </a:p>
          <a:p>
            <a:pPr algn="l">
              <a:spcAft>
                <a:spcPts val="800"/>
              </a:spcAft>
              <a:defRPr sz="3000" b="0">
                <a:solidFill>
                  <a:srgbClr val="DADAE2"/>
                </a:solidFill>
                <a:latin typeface="微软雅黑"/>
              </a:defRPr>
            </a:pPr>
            <a:r>
              <a:t>AI能干就交，不能干就砍</a:t>
            </a:r>
          </a:p>
          <a:p>
            <a:pPr algn="l">
              <a:spcAft>
                <a:spcPts val="800"/>
              </a:spcAft>
              <a:defRPr sz="2800" b="0">
                <a:solidFill>
                  <a:srgbClr val="EF4444"/>
                </a:solidFill>
                <a:latin typeface="微软雅黑"/>
              </a:defRPr>
            </a:pPr>
            <a:r>
              <a:t>今天不能干≠明天不能干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749040"/>
            <a:ext cx="53035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  <a:defRPr sz="3600" b="1">
                <a:solidFill>
                  <a:srgbClr val="D4A853"/>
                </a:solidFill>
                <a:latin typeface="微软雅黑"/>
              </a:defRPr>
            </a:pPr>
            <a:r>
              <a:t>第三步</a:t>
            </a:r>
          </a:p>
          <a:p>
            <a:pPr algn="l">
              <a:spcAft>
                <a:spcPts val="800"/>
              </a:spcAft>
              <a:defRPr sz="4000" b="1">
                <a:solidFill>
                  <a:srgbClr val="FAFAFF"/>
                </a:solidFill>
                <a:latin typeface="微软雅黑"/>
              </a:defRPr>
            </a:pPr>
            <a:r>
              <a:t>算ROI</a:t>
            </a:r>
          </a:p>
          <a:p>
            <a:pPr algn="l">
              <a:spcAft>
                <a:spcPts val="800"/>
              </a:spcAft>
              <a:defRPr sz="3000" b="0">
                <a:solidFill>
                  <a:srgbClr val="DADAE2"/>
                </a:solidFill>
                <a:latin typeface="微软雅黑"/>
              </a:defRPr>
            </a:pPr>
            <a:r>
              <a:t>看AI比人工省了多少</a:t>
            </a:r>
          </a:p>
          <a:p>
            <a:pPr algn="l">
              <a:spcAft>
                <a:spcPts val="800"/>
              </a:spcAft>
              <a:defRPr sz="2800" b="0">
                <a:solidFill>
                  <a:srgbClr val="EF4444"/>
                </a:solidFill>
                <a:latin typeface="微软雅黑"/>
              </a:defRPr>
            </a:pPr>
            <a:r>
              <a:t>只算省钱，不算资产沉淀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9360" y="3749040"/>
            <a:ext cx="53035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  <a:defRPr sz="3600" b="1">
                <a:solidFill>
                  <a:srgbClr val="D4A853"/>
                </a:solidFill>
                <a:latin typeface="微软雅黑"/>
              </a:defRPr>
            </a:pPr>
            <a:r>
              <a:t>第四步</a:t>
            </a:r>
          </a:p>
          <a:p>
            <a:pPr algn="l">
              <a:spcAft>
                <a:spcPts val="800"/>
              </a:spcAft>
              <a:defRPr sz="4000" b="1">
                <a:solidFill>
                  <a:srgbClr val="FAFAFF"/>
                </a:solidFill>
                <a:latin typeface="微软雅黑"/>
              </a:defRPr>
            </a:pPr>
            <a:r>
              <a:t>串流程</a:t>
            </a:r>
          </a:p>
          <a:p>
            <a:pPr algn="l">
              <a:spcAft>
                <a:spcPts val="800"/>
              </a:spcAft>
              <a:defRPr sz="3000" b="0">
                <a:solidFill>
                  <a:srgbClr val="DADAE2"/>
                </a:solidFill>
                <a:latin typeface="微软雅黑"/>
              </a:defRPr>
            </a:pPr>
            <a:r>
              <a:t>单点AI串成全流程AI</a:t>
            </a:r>
          </a:p>
          <a:p>
            <a:pPr algn="l">
              <a:spcAft>
                <a:spcPts val="800"/>
              </a:spcAft>
              <a:defRPr sz="2800" b="0">
                <a:solidFill>
                  <a:srgbClr val="EF4444"/>
                </a:solidFill>
                <a:latin typeface="微软雅黑"/>
              </a:defRPr>
            </a:pPr>
            <a:r>
              <a:t>静态串联，能力边界在变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为什么ERP时代的方法现在不灵了？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280160"/>
            <a:ext cx="6400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  <a:defRPr sz="3600" b="1">
                <a:solidFill>
                  <a:srgbClr val="D4A853"/>
                </a:solidFill>
                <a:latin typeface="微软雅黑"/>
              </a:defRPr>
            </a:pPr>
            <a:r>
              <a:t>互联网ERP时代</a:t>
            </a:r>
          </a:p>
          <a:p>
            <a:pPr algn="l">
              <a:spcAft>
                <a:spcPts val="800"/>
              </a:spcAft>
              <a:defRPr sz="3000" b="0">
                <a:solidFill>
                  <a:srgbClr val="FAFAFF"/>
                </a:solidFill>
                <a:latin typeface="微软雅黑"/>
              </a:defRPr>
            </a:pPr>
            <a:r>
              <a:t>软件是标准化的</a:t>
            </a:r>
          </a:p>
          <a:p>
            <a:pPr algn="l">
              <a:spcAft>
                <a:spcPts val="800"/>
              </a:spcAft>
              <a:defRPr sz="3000" b="0">
                <a:solidFill>
                  <a:srgbClr val="FAFAFF"/>
                </a:solidFill>
                <a:latin typeface="微软雅黑"/>
              </a:defRPr>
            </a:pPr>
            <a:r>
              <a:t>你只需要梳理流程、匹配功能</a:t>
            </a:r>
          </a:p>
          <a:p>
            <a:pPr algn="l">
              <a:spcAft>
                <a:spcPts val="800"/>
              </a:spcAft>
              <a:defRPr sz="10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800"/>
              </a:spcAft>
              <a:defRPr sz="3600" b="1">
                <a:solidFill>
                  <a:srgbClr val="EF4444"/>
                </a:solidFill>
                <a:latin typeface="微软雅黑"/>
              </a:defRPr>
            </a:pPr>
            <a:r>
              <a:t>AI时代</a:t>
            </a:r>
          </a:p>
          <a:p>
            <a:pPr algn="l">
              <a:spcAft>
                <a:spcPts val="800"/>
              </a:spcAft>
              <a:defRPr sz="3400" b="1">
                <a:solidFill>
                  <a:srgbClr val="FFF3D6"/>
                </a:solidFill>
                <a:latin typeface="微软雅黑"/>
              </a:defRPr>
            </a:pPr>
            <a:r>
              <a:t>AI能力边界是动态的</a:t>
            </a:r>
          </a:p>
          <a:p>
            <a:pPr algn="l">
              <a:spcAft>
                <a:spcPts val="800"/>
              </a:spcAft>
              <a:defRPr sz="3000" b="0">
                <a:solidFill>
                  <a:srgbClr val="FAFAFF"/>
                </a:solidFill>
                <a:latin typeface="微软雅黑"/>
              </a:defRPr>
            </a:pPr>
            <a:r>
              <a:t>今天干不了的事，下个月可能就能干了</a:t>
            </a:r>
          </a:p>
          <a:p>
            <a:pPr algn="l">
              <a:spcAft>
                <a:spcPts val="800"/>
              </a:spcAft>
              <a:defRPr sz="3000" b="0">
                <a:solidFill>
                  <a:srgbClr val="FAFAFF"/>
                </a:solidFill>
                <a:latin typeface="微软雅黑"/>
              </a:defRPr>
            </a:pPr>
            <a:r>
              <a:t>你静态地画流程、做判断</a:t>
            </a:r>
          </a:p>
          <a:p>
            <a:pPr algn="l">
              <a:spcAft>
                <a:spcPts val="800"/>
              </a:spcAft>
              <a:defRPr sz="3400" b="1">
                <a:solidFill>
                  <a:srgbClr val="EF4444"/>
                </a:solidFill>
                <a:latin typeface="微软雅黑"/>
              </a:defRPr>
            </a:pPr>
            <a:r>
              <a:t>画完就过时了</a:t>
            </a:r>
          </a:p>
        </p:txBody>
      </p:sp>
      <p:sp>
        <p:nvSpPr>
          <p:cNvPr id="4" name="Rectangle 3"/>
          <p:cNvSpPr/>
          <p:nvPr/>
        </p:nvSpPr>
        <p:spPr>
          <a:xfrm>
            <a:off x="7772400" y="1828800"/>
            <a:ext cx="3931920" cy="411480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138160" y="201168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D4A853"/>
                </a:solidFill>
                <a:latin typeface="微软雅黑"/>
              </a:defRPr>
            </a:pPr>
            <a:r>
              <a:t>一句话总结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38160" y="2651760"/>
            <a:ext cx="32004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把静态思维</a:t>
            </a:r>
            <a:br/>
            <a:r>
              <a:t>用在动态工具上</a:t>
            </a:r>
            <a:br/>
            <a:r>
              <a:t>从一开始就错了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正确的步骤：我把它拆成八步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18872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颠覆ERP时代静态思维，用动态框架重构上AI路径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0700" y="2011680"/>
            <a:ext cx="508000" cy="50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D4A853"/>
                </a:solidFill>
                <a:latin typeface="微软雅黑"/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2200" y="2011680"/>
            <a:ext cx="304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先认知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0700" y="2773680"/>
            <a:ext cx="2651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不是先动手</a:t>
            </a:r>
            <a:br/>
            <a:r>
              <a:t>先理解AI的动态本质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01060" y="2011680"/>
            <a:ext cx="508000" cy="50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D4A853"/>
                </a:solidFill>
                <a:latin typeface="微软雅黑"/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72560" y="2011680"/>
            <a:ext cx="304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搭框架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01060" y="2773680"/>
            <a:ext cx="2651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底层架构先行</a:t>
            </a:r>
            <a:br/>
            <a:r>
              <a:t>框架决定效率天花板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81420" y="2011680"/>
            <a:ext cx="508000" cy="50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D4A853"/>
                </a:solidFill>
                <a:latin typeface="微软雅黑"/>
              </a:defRPr>
            </a:pPr>
            <a:r>
              <a:t>03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2920" y="2011680"/>
            <a:ext cx="304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建体系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81420" y="2773680"/>
            <a:ext cx="2651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不是单点AI</a:t>
            </a:r>
            <a:br/>
            <a:r>
              <a:t>是系统性工程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61780" y="2011680"/>
            <a:ext cx="508000" cy="50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D4A853"/>
                </a:solidFill>
                <a:latin typeface="微软雅黑"/>
              </a:defRPr>
            </a:pPr>
            <a:r>
              <a:t>04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733280" y="2011680"/>
            <a:ext cx="304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配替身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61780" y="2773680"/>
            <a:ext cx="2651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每个员工配数字替身</a:t>
            </a:r>
            <a:br/>
            <a:r>
              <a:t>产出归公司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0700" y="4297680"/>
            <a:ext cx="508000" cy="50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D4A853"/>
                </a:solidFill>
                <a:latin typeface="微软雅黑"/>
              </a:defRPr>
            </a:pPr>
            <a:r>
              <a:t>05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92200" y="4297680"/>
            <a:ext cx="304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设边界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0700" y="5059680"/>
            <a:ext cx="2651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信息加密+数据保护</a:t>
            </a:r>
            <a:br/>
            <a:r>
              <a:t>安全地基第一条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01060" y="4297680"/>
            <a:ext cx="508000" cy="50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D4A853"/>
                </a:solidFill>
                <a:latin typeface="微软雅黑"/>
              </a:defRPr>
            </a:pPr>
            <a:r>
              <a:t>06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72560" y="4297680"/>
            <a:ext cx="304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让跑起来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01060" y="5059680"/>
            <a:ext cx="2651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员工先用起来</a:t>
            </a:r>
            <a:br/>
            <a:r>
              <a:t>边用边学边迭代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281420" y="4297680"/>
            <a:ext cx="508000" cy="50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D4A853"/>
                </a:solidFill>
                <a:latin typeface="微软雅黑"/>
              </a:defRPr>
            </a:pPr>
            <a:r>
              <a:t>07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52920" y="4297680"/>
            <a:ext cx="304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复盘沉淀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81420" y="5059680"/>
            <a:ext cx="2651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数据驱动复盘</a:t>
            </a:r>
            <a:br/>
            <a:r>
              <a:t>方法论可复制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61780" y="4297680"/>
            <a:ext cx="508000" cy="50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D4A853"/>
                </a:solidFill>
                <a:latin typeface="微软雅黑"/>
              </a:defRPr>
            </a:pPr>
            <a:r>
              <a:t>08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733280" y="4297680"/>
            <a:ext cx="304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持续进化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61780" y="5059680"/>
            <a:ext cx="2651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动态框架</a:t>
            </a:r>
            <a:br/>
            <a:r>
              <a:t>匹配AI动态能力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2011680"/>
            <a:ext cx="94183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5400" b="1">
                <a:solidFill>
                  <a:srgbClr val="D4A853"/>
                </a:solidFill>
                <a:latin typeface="微软雅黑"/>
              </a:defRPr>
            </a:pPr>
            <a:r>
              <a:t>静态地画流程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3108960"/>
            <a:ext cx="94183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EF4444"/>
                </a:solidFill>
                <a:latin typeface="微软雅黑"/>
              </a:defRPr>
            </a:pPr>
            <a:r>
              <a:t>画完就过时了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4572000"/>
            <a:ext cx="8503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AI时代，先搭动态框架，再让员工跑起来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097280"/>
            <a:ext cx="94183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想搭建公司上AI的底层框架？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011680"/>
            <a:ext cx="9418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看我们如何为每个员工配置替身，保护各岗位AI资产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0" y="2926080"/>
            <a:ext cx="3931920" cy="73152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0" y="3017520"/>
            <a:ext cx="39319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A0A0F"/>
                </a:solidFill>
                <a:latin typeface="微软雅黑"/>
              </a:defRPr>
            </a:pPr>
            <a:r>
              <a:t>💬  评论区留下你的行业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411480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0">
                <a:solidFill>
                  <a:srgbClr val="FAFAFF"/>
                </a:solidFill>
                <a:latin typeface="微软雅黑"/>
              </a:defRPr>
            </a:pPr>
            <a:r>
              <a:t>关注我，一起搭企业 AI 落地框架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566928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8A6E2E"/>
                </a:solidFill>
                <a:latin typeface="微软雅黑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